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ileron" panose="020B0604020202020204" charset="0"/>
      <p:regular r:id="rId12"/>
    </p:embeddedFont>
    <p:embeddedFont>
      <p:font typeface="Aileron Bold" panose="020B0604020202020204" charset="0"/>
      <p:regular r:id="rId13"/>
    </p:embeddedFont>
    <p:embeddedFont>
      <p:font typeface="Aileron Ultra-Bold" panose="020B0604020202020204" charset="0"/>
      <p:regular r:id="rId14"/>
    </p:embeddedFont>
    <p:embeddedFont>
      <p:font typeface="Barlow Bold" panose="020B0604020202020204" charset="0"/>
      <p:regular r:id="rId15"/>
    </p:embeddedFont>
    <p:embeddedFont>
      <p:font typeface="Barlow Medium" panose="00000600000000000000" pitchFamily="2" charset="0"/>
      <p:regular r:id="rId16"/>
      <p:italic r:id="rId17"/>
    </p:embeddedFont>
    <p:embeddedFont>
      <p:font typeface="Barlow Ultra-Bold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nva Sans Medium" panose="020B0604020202020204" charset="0"/>
      <p:regular r:id="rId23"/>
    </p:embeddedFont>
    <p:embeddedFont>
      <p:font typeface="Glacial Indifference Bold" panose="020B0604020202020204" charset="0"/>
      <p:regular r:id="rId24"/>
    </p:embeddedFont>
    <p:embeddedFont>
      <p:font typeface="Poppins Semi-Bold" panose="020B0604020202020204" charset="0"/>
      <p:regular r:id="rId25"/>
    </p:embeddedFont>
    <p:embeddedFont>
      <p:font typeface="Poppins Ultra-Bold" panose="020B0604020202020204" charset="0"/>
      <p:regular r:id="rId26"/>
    </p:embeddedFont>
    <p:embeddedFont>
      <p:font typeface="Public Sans Italics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B7A1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Relationship Id="rId9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5.svg"/><Relationship Id="rId7" Type="http://schemas.openxmlformats.org/officeDocument/2006/relationships/image" Target="../media/image29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Relationship Id="rId9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F6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159783" y="2041700"/>
            <a:ext cx="6810338" cy="6203599"/>
          </a:xfrm>
          <a:custGeom>
            <a:avLst/>
            <a:gdLst/>
            <a:ahLst/>
            <a:cxnLst/>
            <a:rect l="l" t="t" r="r" b="b"/>
            <a:pathLst>
              <a:path w="6810338" h="6203599">
                <a:moveTo>
                  <a:pt x="0" y="0"/>
                </a:moveTo>
                <a:lnTo>
                  <a:pt x="6810338" y="0"/>
                </a:lnTo>
                <a:lnTo>
                  <a:pt x="6810338" y="6203600"/>
                </a:lnTo>
                <a:lnTo>
                  <a:pt x="0" y="620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42599" y="1917875"/>
            <a:ext cx="8534977" cy="4201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30"/>
              </a:lnSpc>
            </a:pPr>
            <a:r>
              <a:rPr lang="en-US" sz="5950" spc="-571" dirty="0">
                <a:solidFill>
                  <a:srgbClr val="156669"/>
                </a:solidFill>
                <a:latin typeface="Public Sans Italics"/>
              </a:rPr>
              <a:t>Dental Clinic Synchronization: Managing Dentist and Patient Activities Using POSIX Threads and Semaphores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78745" y="6920227"/>
            <a:ext cx="4832559" cy="388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27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252171" y="8070416"/>
            <a:ext cx="4832559" cy="1529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8"/>
              </a:lnSpc>
            </a:pPr>
            <a:r>
              <a:rPr lang="en-US" sz="3013">
                <a:solidFill>
                  <a:srgbClr val="156669"/>
                </a:solidFill>
                <a:latin typeface="Glacial Indifference Bold"/>
              </a:rPr>
              <a:t>Tasnova Haque Mazumder</a:t>
            </a:r>
          </a:p>
          <a:p>
            <a:pPr algn="l">
              <a:lnSpc>
                <a:spcPts val="4098"/>
              </a:lnSpc>
            </a:pPr>
            <a:r>
              <a:rPr lang="en-US" sz="3013">
                <a:solidFill>
                  <a:srgbClr val="156669"/>
                </a:solidFill>
                <a:latin typeface="Glacial Indifference Bold"/>
              </a:rPr>
              <a:t>Amin Ocin</a:t>
            </a:r>
          </a:p>
          <a:p>
            <a:pPr algn="l">
              <a:lnSpc>
                <a:spcPts val="4098"/>
              </a:lnSpc>
            </a:pPr>
            <a:r>
              <a:rPr lang="en-US" sz="3013">
                <a:solidFill>
                  <a:srgbClr val="156669"/>
                </a:solidFill>
                <a:latin typeface="Glacial Indifference Bold"/>
              </a:rPr>
              <a:t>Akash Ahmed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102210" y="8070416"/>
            <a:ext cx="3040094" cy="1529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8"/>
              </a:lnSpc>
            </a:pPr>
            <a:r>
              <a:rPr lang="en-US" sz="3013">
                <a:solidFill>
                  <a:srgbClr val="156669"/>
                </a:solidFill>
                <a:latin typeface="Glacial Indifference Bold"/>
              </a:rPr>
              <a:t>2021-3-60-235</a:t>
            </a:r>
          </a:p>
          <a:p>
            <a:pPr algn="l">
              <a:lnSpc>
                <a:spcPts val="4098"/>
              </a:lnSpc>
            </a:pPr>
            <a:r>
              <a:rPr lang="en-US" sz="3013">
                <a:solidFill>
                  <a:srgbClr val="156669"/>
                </a:solidFill>
                <a:latin typeface="Glacial Indifference Bold"/>
              </a:rPr>
              <a:t>2021-3-60-135</a:t>
            </a:r>
          </a:p>
          <a:p>
            <a:pPr algn="l">
              <a:lnSpc>
                <a:spcPts val="4098"/>
              </a:lnSpc>
            </a:pPr>
            <a:r>
              <a:rPr lang="en-US" sz="3013">
                <a:solidFill>
                  <a:srgbClr val="156669"/>
                </a:solidFill>
                <a:latin typeface="Glacial Indifference Bold"/>
              </a:rPr>
              <a:t>2021-3-60-242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39238" y="4274503"/>
            <a:ext cx="9525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3035548" y="7042884"/>
            <a:ext cx="2949079" cy="662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156669"/>
                </a:solidFill>
                <a:latin typeface="Glacial Indifference Bold"/>
              </a:rPr>
              <a:t>Presented By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6776" y="2882957"/>
            <a:ext cx="3989568" cy="3314618"/>
            <a:chOff x="0" y="0"/>
            <a:chExt cx="1455405" cy="12091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55405" cy="1209182"/>
            </a:xfrm>
            <a:custGeom>
              <a:avLst/>
              <a:gdLst/>
              <a:ahLst/>
              <a:cxnLst/>
              <a:rect l="l" t="t" r="r" b="b"/>
              <a:pathLst>
                <a:path w="1455405" h="1209182">
                  <a:moveTo>
                    <a:pt x="1330945" y="59690"/>
                  </a:moveTo>
                  <a:cubicBezTo>
                    <a:pt x="1366505" y="59690"/>
                    <a:pt x="1395715" y="88900"/>
                    <a:pt x="1395715" y="124460"/>
                  </a:cubicBezTo>
                  <a:lnTo>
                    <a:pt x="1395715" y="1084722"/>
                  </a:lnTo>
                  <a:cubicBezTo>
                    <a:pt x="1395715" y="1120282"/>
                    <a:pt x="1366505" y="1149492"/>
                    <a:pt x="1330945" y="1149492"/>
                  </a:cubicBezTo>
                  <a:lnTo>
                    <a:pt x="124460" y="1149492"/>
                  </a:lnTo>
                  <a:cubicBezTo>
                    <a:pt x="88900" y="1149492"/>
                    <a:pt x="59690" y="1120282"/>
                    <a:pt x="59690" y="108472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330945" y="59690"/>
                  </a:lnTo>
                  <a:moveTo>
                    <a:pt x="133094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84722"/>
                  </a:lnTo>
                  <a:cubicBezTo>
                    <a:pt x="0" y="1153302"/>
                    <a:pt x="55880" y="1209182"/>
                    <a:pt x="124460" y="1209182"/>
                  </a:cubicBezTo>
                  <a:lnTo>
                    <a:pt x="1330945" y="1209182"/>
                  </a:lnTo>
                  <a:cubicBezTo>
                    <a:pt x="1399525" y="1209182"/>
                    <a:pt x="1455405" y="1153302"/>
                    <a:pt x="1455405" y="1084722"/>
                  </a:cubicBezTo>
                  <a:lnTo>
                    <a:pt x="1455405" y="124460"/>
                  </a:lnTo>
                  <a:cubicBezTo>
                    <a:pt x="1455405" y="55880"/>
                    <a:pt x="1399525" y="0"/>
                    <a:pt x="1330945" y="0"/>
                  </a:cubicBezTo>
                  <a:close/>
                </a:path>
              </a:pathLst>
            </a:custGeom>
            <a:solidFill>
              <a:srgbClr val="FECD8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545077" y="3363784"/>
            <a:ext cx="2352965" cy="2352965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CD8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040319" y="2882957"/>
            <a:ext cx="3989568" cy="5967868"/>
            <a:chOff x="0" y="0"/>
            <a:chExt cx="1455405" cy="217709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55405" cy="2177094"/>
            </a:xfrm>
            <a:custGeom>
              <a:avLst/>
              <a:gdLst/>
              <a:ahLst/>
              <a:cxnLst/>
              <a:rect l="l" t="t" r="r" b="b"/>
              <a:pathLst>
                <a:path w="1455405" h="2177094">
                  <a:moveTo>
                    <a:pt x="1330945" y="59690"/>
                  </a:moveTo>
                  <a:cubicBezTo>
                    <a:pt x="1366505" y="59690"/>
                    <a:pt x="1395715" y="88900"/>
                    <a:pt x="1395715" y="124460"/>
                  </a:cubicBezTo>
                  <a:lnTo>
                    <a:pt x="1395715" y="2052634"/>
                  </a:lnTo>
                  <a:cubicBezTo>
                    <a:pt x="1395715" y="2088194"/>
                    <a:pt x="1366505" y="2117404"/>
                    <a:pt x="1330945" y="2117404"/>
                  </a:cubicBezTo>
                  <a:lnTo>
                    <a:pt x="124460" y="2117404"/>
                  </a:lnTo>
                  <a:cubicBezTo>
                    <a:pt x="88900" y="2117404"/>
                    <a:pt x="59690" y="2088194"/>
                    <a:pt x="59690" y="205263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330945" y="59690"/>
                  </a:lnTo>
                  <a:moveTo>
                    <a:pt x="133094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052634"/>
                  </a:lnTo>
                  <a:cubicBezTo>
                    <a:pt x="0" y="2121214"/>
                    <a:pt x="55880" y="2177094"/>
                    <a:pt x="124460" y="2177094"/>
                  </a:cubicBezTo>
                  <a:lnTo>
                    <a:pt x="1330945" y="2177094"/>
                  </a:lnTo>
                  <a:cubicBezTo>
                    <a:pt x="1399525" y="2177094"/>
                    <a:pt x="1455405" y="2121214"/>
                    <a:pt x="1455405" y="2052634"/>
                  </a:cubicBezTo>
                  <a:lnTo>
                    <a:pt x="1455405" y="124460"/>
                  </a:lnTo>
                  <a:cubicBezTo>
                    <a:pt x="1455405" y="55880"/>
                    <a:pt x="1399525" y="0"/>
                    <a:pt x="1330945" y="0"/>
                  </a:cubicBezTo>
                  <a:close/>
                </a:path>
              </a:pathLst>
            </a:custGeom>
            <a:solidFill>
              <a:srgbClr val="FEA5A4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58620" y="3363784"/>
            <a:ext cx="2352965" cy="235296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A5A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353862" y="2882957"/>
            <a:ext cx="3989568" cy="3314618"/>
            <a:chOff x="0" y="0"/>
            <a:chExt cx="1455405" cy="120918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55405" cy="1209182"/>
            </a:xfrm>
            <a:custGeom>
              <a:avLst/>
              <a:gdLst/>
              <a:ahLst/>
              <a:cxnLst/>
              <a:rect l="l" t="t" r="r" b="b"/>
              <a:pathLst>
                <a:path w="1455405" h="1209182">
                  <a:moveTo>
                    <a:pt x="1330945" y="59690"/>
                  </a:moveTo>
                  <a:cubicBezTo>
                    <a:pt x="1366505" y="59690"/>
                    <a:pt x="1395715" y="88900"/>
                    <a:pt x="1395715" y="124460"/>
                  </a:cubicBezTo>
                  <a:lnTo>
                    <a:pt x="1395715" y="1084722"/>
                  </a:lnTo>
                  <a:cubicBezTo>
                    <a:pt x="1395715" y="1120282"/>
                    <a:pt x="1366505" y="1149492"/>
                    <a:pt x="1330945" y="1149492"/>
                  </a:cubicBezTo>
                  <a:lnTo>
                    <a:pt x="124460" y="1149492"/>
                  </a:lnTo>
                  <a:cubicBezTo>
                    <a:pt x="88900" y="1149492"/>
                    <a:pt x="59690" y="1120282"/>
                    <a:pt x="59690" y="108472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330945" y="59690"/>
                  </a:lnTo>
                  <a:moveTo>
                    <a:pt x="133094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84722"/>
                  </a:lnTo>
                  <a:cubicBezTo>
                    <a:pt x="0" y="1153302"/>
                    <a:pt x="55880" y="1209182"/>
                    <a:pt x="124460" y="1209182"/>
                  </a:cubicBezTo>
                  <a:lnTo>
                    <a:pt x="1330945" y="1209182"/>
                  </a:lnTo>
                  <a:cubicBezTo>
                    <a:pt x="1399525" y="1209182"/>
                    <a:pt x="1455405" y="1153302"/>
                    <a:pt x="1455405" y="1084722"/>
                  </a:cubicBezTo>
                  <a:lnTo>
                    <a:pt x="1455405" y="124460"/>
                  </a:lnTo>
                  <a:cubicBezTo>
                    <a:pt x="1455405" y="55880"/>
                    <a:pt x="1399525" y="0"/>
                    <a:pt x="1330945" y="0"/>
                  </a:cubicBezTo>
                  <a:close/>
                </a:path>
              </a:pathLst>
            </a:custGeom>
            <a:solidFill>
              <a:srgbClr val="AAE3B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172163" y="3363784"/>
            <a:ext cx="2352965" cy="2352965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AE3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3164585" y="4013228"/>
            <a:ext cx="1113950" cy="1054075"/>
          </a:xfrm>
          <a:custGeom>
            <a:avLst/>
            <a:gdLst/>
            <a:ahLst/>
            <a:cxnLst/>
            <a:rect l="l" t="t" r="r" b="b"/>
            <a:pathLst>
              <a:path w="1113950" h="1054075">
                <a:moveTo>
                  <a:pt x="0" y="0"/>
                </a:moveTo>
                <a:lnTo>
                  <a:pt x="1113950" y="0"/>
                </a:lnTo>
                <a:lnTo>
                  <a:pt x="1113950" y="1054076"/>
                </a:lnTo>
                <a:lnTo>
                  <a:pt x="0" y="1054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8440531" y="4075757"/>
            <a:ext cx="1189143" cy="929018"/>
          </a:xfrm>
          <a:custGeom>
            <a:avLst/>
            <a:gdLst/>
            <a:ahLst/>
            <a:cxnLst/>
            <a:rect l="l" t="t" r="r" b="b"/>
            <a:pathLst>
              <a:path w="1189143" h="929018">
                <a:moveTo>
                  <a:pt x="0" y="0"/>
                </a:moveTo>
                <a:lnTo>
                  <a:pt x="1189143" y="0"/>
                </a:lnTo>
                <a:lnTo>
                  <a:pt x="1189143" y="929018"/>
                </a:lnTo>
                <a:lnTo>
                  <a:pt x="0" y="9290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13838078" y="4013228"/>
            <a:ext cx="1021136" cy="1054075"/>
          </a:xfrm>
          <a:custGeom>
            <a:avLst/>
            <a:gdLst/>
            <a:ahLst/>
            <a:cxnLst/>
            <a:rect l="l" t="t" r="r" b="b"/>
            <a:pathLst>
              <a:path w="1021136" h="1054075">
                <a:moveTo>
                  <a:pt x="0" y="0"/>
                </a:moveTo>
                <a:lnTo>
                  <a:pt x="1021135" y="0"/>
                </a:lnTo>
                <a:lnTo>
                  <a:pt x="1021135" y="1054076"/>
                </a:lnTo>
                <a:lnTo>
                  <a:pt x="0" y="10540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4721615" y="490912"/>
            <a:ext cx="8626976" cy="1820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spc="166">
                <a:solidFill>
                  <a:srgbClr val="3C5679"/>
                </a:solidFill>
                <a:latin typeface="Barlow Bold"/>
              </a:rPr>
              <a:t>Enhancements</a:t>
            </a:r>
          </a:p>
          <a:p>
            <a:pPr algn="ctr">
              <a:lnSpc>
                <a:spcPts val="7279"/>
              </a:lnSpc>
              <a:spcBef>
                <a:spcPct val="0"/>
              </a:spcBef>
            </a:pPr>
            <a:endParaRPr lang="en-US" sz="5199" spc="166">
              <a:solidFill>
                <a:srgbClr val="3C5679"/>
              </a:solidFill>
              <a:latin typeface="Barlow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244504" y="6521345"/>
            <a:ext cx="2954112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Ultra-Bold"/>
              </a:rPr>
              <a:t>Multiple Dentists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44504" y="7143399"/>
            <a:ext cx="2954112" cy="2055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</a:pPr>
            <a:r>
              <a:rPr lang="en-US" sz="1800" spc="57">
                <a:solidFill>
                  <a:srgbClr val="3C5679"/>
                </a:solidFill>
                <a:latin typeface="Barlow Medium"/>
              </a:rPr>
              <a:t>Extend the code to handle more than one dentist. This will make it closer to a real-world scenario and also make the scheduling part more challenging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001201" y="6140425"/>
            <a:ext cx="4067804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Ultra-Bold"/>
              </a:rPr>
              <a:t>Appointment </a:t>
            </a:r>
          </a:p>
          <a:p>
            <a:pPr algn="ctr"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Ultra-Bold"/>
              </a:rPr>
              <a:t>Scheduling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558047" y="7143399"/>
            <a:ext cx="2954112" cy="1026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</a:pPr>
            <a:r>
              <a:rPr lang="en-US" sz="1800" spc="57">
                <a:solidFill>
                  <a:srgbClr val="3C5679"/>
                </a:solidFill>
                <a:latin typeface="Barlow Medium"/>
              </a:rPr>
              <a:t>Data will provide concrete insight into an issue  because he data doesn’t lie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871590" y="6521345"/>
            <a:ext cx="2954112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Ultra-Bold"/>
              </a:rPr>
              <a:t>Priority Queuing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871590" y="7143399"/>
            <a:ext cx="2954112" cy="1712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</a:pPr>
            <a:r>
              <a:rPr lang="en-US" sz="1800" spc="57">
                <a:solidFill>
                  <a:srgbClr val="3C5679"/>
                </a:solidFill>
                <a:latin typeface="Barlow Medium"/>
              </a:rPr>
              <a:t>Implement a priority queue for patients based on criteria like appointment time, urgency of treatment, etc</a:t>
            </a:r>
          </a:p>
        </p:txBody>
      </p:sp>
      <p:sp>
        <p:nvSpPr>
          <p:cNvPr id="27" name="Freeform 27"/>
          <p:cNvSpPr/>
          <p:nvPr/>
        </p:nvSpPr>
        <p:spPr>
          <a:xfrm>
            <a:off x="0" y="0"/>
            <a:ext cx="1722465" cy="688986"/>
          </a:xfrm>
          <a:custGeom>
            <a:avLst/>
            <a:gdLst/>
            <a:ahLst/>
            <a:cxnLst/>
            <a:rect l="l" t="t" r="r" b="b"/>
            <a:pathLst>
              <a:path w="1722465" h="688986">
                <a:moveTo>
                  <a:pt x="0" y="0"/>
                </a:moveTo>
                <a:lnTo>
                  <a:pt x="1722465" y="0"/>
                </a:lnTo>
                <a:lnTo>
                  <a:pt x="1722465" y="688986"/>
                </a:lnTo>
                <a:lnTo>
                  <a:pt x="0" y="6889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8281747" y="9942507"/>
            <a:ext cx="1722465" cy="688986"/>
          </a:xfrm>
          <a:custGeom>
            <a:avLst/>
            <a:gdLst/>
            <a:ahLst/>
            <a:cxnLst/>
            <a:rect l="l" t="t" r="r" b="b"/>
            <a:pathLst>
              <a:path w="1722465" h="688986">
                <a:moveTo>
                  <a:pt x="0" y="0"/>
                </a:moveTo>
                <a:lnTo>
                  <a:pt x="1722465" y="0"/>
                </a:lnTo>
                <a:lnTo>
                  <a:pt x="1722465" y="688986"/>
                </a:lnTo>
                <a:lnTo>
                  <a:pt x="0" y="6889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>
            <a:off x="17566462" y="0"/>
            <a:ext cx="1722465" cy="688986"/>
          </a:xfrm>
          <a:custGeom>
            <a:avLst/>
            <a:gdLst/>
            <a:ahLst/>
            <a:cxnLst/>
            <a:rect l="l" t="t" r="r" b="b"/>
            <a:pathLst>
              <a:path w="1722465" h="688986">
                <a:moveTo>
                  <a:pt x="0" y="0"/>
                </a:moveTo>
                <a:lnTo>
                  <a:pt x="1722465" y="0"/>
                </a:lnTo>
                <a:lnTo>
                  <a:pt x="1722465" y="688986"/>
                </a:lnTo>
                <a:lnTo>
                  <a:pt x="0" y="6889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B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13561635" y="5334039"/>
            <a:ext cx="2516306" cy="0"/>
          </a:xfrm>
          <a:prstGeom prst="line">
            <a:avLst/>
          </a:prstGeom>
          <a:ln w="95250" cap="flat">
            <a:solidFill>
              <a:srgbClr val="363062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682051" y="6182685"/>
            <a:ext cx="4595434" cy="888904"/>
            <a:chOff x="0" y="0"/>
            <a:chExt cx="4201995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01995" cy="812800"/>
            </a:xfrm>
            <a:custGeom>
              <a:avLst/>
              <a:gdLst/>
              <a:ahLst/>
              <a:cxnLst/>
              <a:rect l="l" t="t" r="r" b="b"/>
              <a:pathLst>
                <a:path w="4201995" h="812800">
                  <a:moveTo>
                    <a:pt x="42117" y="0"/>
                  </a:moveTo>
                  <a:lnTo>
                    <a:pt x="4159877" y="0"/>
                  </a:lnTo>
                  <a:cubicBezTo>
                    <a:pt x="4183138" y="0"/>
                    <a:pt x="4201995" y="18857"/>
                    <a:pt x="4201995" y="42117"/>
                  </a:cubicBezTo>
                  <a:lnTo>
                    <a:pt x="4201995" y="770683"/>
                  </a:lnTo>
                  <a:cubicBezTo>
                    <a:pt x="4201995" y="781853"/>
                    <a:pt x="4197558" y="792566"/>
                    <a:pt x="4189659" y="800464"/>
                  </a:cubicBezTo>
                  <a:cubicBezTo>
                    <a:pt x="4181761" y="808363"/>
                    <a:pt x="4171048" y="812800"/>
                    <a:pt x="4159877" y="812800"/>
                  </a:cubicBezTo>
                  <a:lnTo>
                    <a:pt x="42117" y="812800"/>
                  </a:lnTo>
                  <a:cubicBezTo>
                    <a:pt x="18857" y="812800"/>
                    <a:pt x="0" y="793943"/>
                    <a:pt x="0" y="770683"/>
                  </a:cubicBezTo>
                  <a:lnTo>
                    <a:pt x="0" y="42117"/>
                  </a:lnTo>
                  <a:cubicBezTo>
                    <a:pt x="0" y="18857"/>
                    <a:pt x="18857" y="0"/>
                    <a:pt x="42117" y="0"/>
                  </a:cubicBezTo>
                  <a:close/>
                </a:path>
              </a:pathLst>
            </a:custGeom>
            <a:solidFill>
              <a:srgbClr val="FFFFFF"/>
            </a:solidFill>
            <a:ln w="95250" cap="rnd">
              <a:solidFill>
                <a:srgbClr val="363062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rot="-5400000">
            <a:off x="8003313" y="5427692"/>
            <a:ext cx="2328999" cy="0"/>
          </a:xfrm>
          <a:prstGeom prst="line">
            <a:avLst/>
          </a:prstGeom>
          <a:ln w="95250" cap="flat">
            <a:solidFill>
              <a:srgbClr val="3630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AutoShape 7"/>
          <p:cNvSpPr/>
          <p:nvPr/>
        </p:nvSpPr>
        <p:spPr>
          <a:xfrm rot="-10800000">
            <a:off x="3652973" y="4263192"/>
            <a:ext cx="2827258" cy="0"/>
          </a:xfrm>
          <a:prstGeom prst="line">
            <a:avLst/>
          </a:prstGeom>
          <a:ln w="95250" cap="flat">
            <a:solidFill>
              <a:srgbClr val="3630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AutoShape 8"/>
          <p:cNvSpPr/>
          <p:nvPr/>
        </p:nvSpPr>
        <p:spPr>
          <a:xfrm rot="-10800000">
            <a:off x="10841574" y="4263192"/>
            <a:ext cx="3978214" cy="0"/>
          </a:xfrm>
          <a:prstGeom prst="line">
            <a:avLst/>
          </a:prstGeom>
          <a:ln w="95250" cap="flat">
            <a:solidFill>
              <a:srgbClr val="3630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9" name="AutoShape 9"/>
          <p:cNvSpPr/>
          <p:nvPr/>
        </p:nvSpPr>
        <p:spPr>
          <a:xfrm rot="-5400000">
            <a:off x="2210060" y="5334039"/>
            <a:ext cx="2516306" cy="0"/>
          </a:xfrm>
          <a:prstGeom prst="line">
            <a:avLst/>
          </a:prstGeom>
          <a:ln w="95250" cap="flat">
            <a:solidFill>
              <a:srgbClr val="363062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7053888" y="6182685"/>
            <a:ext cx="4595434" cy="888904"/>
            <a:chOff x="0" y="0"/>
            <a:chExt cx="4201995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201995" cy="812800"/>
            </a:xfrm>
            <a:custGeom>
              <a:avLst/>
              <a:gdLst/>
              <a:ahLst/>
              <a:cxnLst/>
              <a:rect l="l" t="t" r="r" b="b"/>
              <a:pathLst>
                <a:path w="4201995" h="812800">
                  <a:moveTo>
                    <a:pt x="42117" y="0"/>
                  </a:moveTo>
                  <a:lnTo>
                    <a:pt x="4159877" y="0"/>
                  </a:lnTo>
                  <a:cubicBezTo>
                    <a:pt x="4183138" y="0"/>
                    <a:pt x="4201995" y="18857"/>
                    <a:pt x="4201995" y="42117"/>
                  </a:cubicBezTo>
                  <a:lnTo>
                    <a:pt x="4201995" y="770683"/>
                  </a:lnTo>
                  <a:cubicBezTo>
                    <a:pt x="4201995" y="781853"/>
                    <a:pt x="4197558" y="792566"/>
                    <a:pt x="4189659" y="800464"/>
                  </a:cubicBezTo>
                  <a:cubicBezTo>
                    <a:pt x="4181761" y="808363"/>
                    <a:pt x="4171048" y="812800"/>
                    <a:pt x="4159877" y="812800"/>
                  </a:cubicBezTo>
                  <a:lnTo>
                    <a:pt x="42117" y="812800"/>
                  </a:lnTo>
                  <a:cubicBezTo>
                    <a:pt x="18857" y="812800"/>
                    <a:pt x="0" y="793943"/>
                    <a:pt x="0" y="770683"/>
                  </a:cubicBezTo>
                  <a:lnTo>
                    <a:pt x="0" y="42117"/>
                  </a:lnTo>
                  <a:cubicBezTo>
                    <a:pt x="0" y="18857"/>
                    <a:pt x="18857" y="0"/>
                    <a:pt x="42117" y="0"/>
                  </a:cubicBezTo>
                  <a:close/>
                </a:path>
              </a:pathLst>
            </a:custGeom>
            <a:solidFill>
              <a:srgbClr val="FFFFFF"/>
            </a:solidFill>
            <a:ln w="95250" cap="rnd">
              <a:solidFill>
                <a:srgbClr val="363062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303210" y="5803844"/>
            <a:ext cx="757681" cy="75768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4F1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675048" y="5803844"/>
            <a:ext cx="757681" cy="75768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4F1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425726" y="6182685"/>
            <a:ext cx="4595434" cy="888904"/>
            <a:chOff x="0" y="0"/>
            <a:chExt cx="4201995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201995" cy="812800"/>
            </a:xfrm>
            <a:custGeom>
              <a:avLst/>
              <a:gdLst/>
              <a:ahLst/>
              <a:cxnLst/>
              <a:rect l="l" t="t" r="r" b="b"/>
              <a:pathLst>
                <a:path w="4201995" h="812800">
                  <a:moveTo>
                    <a:pt x="42117" y="0"/>
                  </a:moveTo>
                  <a:lnTo>
                    <a:pt x="4159877" y="0"/>
                  </a:lnTo>
                  <a:cubicBezTo>
                    <a:pt x="4183138" y="0"/>
                    <a:pt x="4201995" y="18857"/>
                    <a:pt x="4201995" y="42117"/>
                  </a:cubicBezTo>
                  <a:lnTo>
                    <a:pt x="4201995" y="770683"/>
                  </a:lnTo>
                  <a:cubicBezTo>
                    <a:pt x="4201995" y="781853"/>
                    <a:pt x="4197558" y="792566"/>
                    <a:pt x="4189659" y="800464"/>
                  </a:cubicBezTo>
                  <a:cubicBezTo>
                    <a:pt x="4181761" y="808363"/>
                    <a:pt x="4171048" y="812800"/>
                    <a:pt x="4159877" y="812800"/>
                  </a:cubicBezTo>
                  <a:lnTo>
                    <a:pt x="42117" y="812800"/>
                  </a:lnTo>
                  <a:cubicBezTo>
                    <a:pt x="18857" y="812800"/>
                    <a:pt x="0" y="793943"/>
                    <a:pt x="0" y="770683"/>
                  </a:cubicBezTo>
                  <a:lnTo>
                    <a:pt x="0" y="42117"/>
                  </a:lnTo>
                  <a:cubicBezTo>
                    <a:pt x="0" y="18857"/>
                    <a:pt x="18857" y="0"/>
                    <a:pt x="42117" y="0"/>
                  </a:cubicBezTo>
                  <a:close/>
                </a:path>
              </a:pathLst>
            </a:custGeom>
            <a:solidFill>
              <a:srgbClr val="FFFFFF"/>
            </a:solidFill>
            <a:ln w="95250" cap="rnd">
              <a:solidFill>
                <a:srgbClr val="363062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46885" y="5803844"/>
            <a:ext cx="757681" cy="757681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4F1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6480230" y="3875066"/>
            <a:ext cx="5327539" cy="871504"/>
            <a:chOff x="0" y="0"/>
            <a:chExt cx="4968681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968681" cy="812800"/>
            </a:xfrm>
            <a:custGeom>
              <a:avLst/>
              <a:gdLst/>
              <a:ahLst/>
              <a:cxnLst/>
              <a:rect l="l" t="t" r="r" b="b"/>
              <a:pathLst>
                <a:path w="4968681" h="812800">
                  <a:moveTo>
                    <a:pt x="72659" y="0"/>
                  </a:moveTo>
                  <a:lnTo>
                    <a:pt x="4896022" y="0"/>
                  </a:lnTo>
                  <a:cubicBezTo>
                    <a:pt x="4936151" y="0"/>
                    <a:pt x="4968681" y="32531"/>
                    <a:pt x="4968681" y="72659"/>
                  </a:cubicBezTo>
                  <a:lnTo>
                    <a:pt x="4968681" y="740141"/>
                  </a:lnTo>
                  <a:cubicBezTo>
                    <a:pt x="4968681" y="759411"/>
                    <a:pt x="4961026" y="777892"/>
                    <a:pt x="4947400" y="791519"/>
                  </a:cubicBezTo>
                  <a:cubicBezTo>
                    <a:pt x="4933774" y="805145"/>
                    <a:pt x="4915292" y="812800"/>
                    <a:pt x="4896022" y="812800"/>
                  </a:cubicBezTo>
                  <a:lnTo>
                    <a:pt x="72659" y="812800"/>
                  </a:lnTo>
                  <a:cubicBezTo>
                    <a:pt x="53389" y="812800"/>
                    <a:pt x="34908" y="805145"/>
                    <a:pt x="21281" y="791519"/>
                  </a:cubicBezTo>
                  <a:cubicBezTo>
                    <a:pt x="7655" y="777892"/>
                    <a:pt x="0" y="759411"/>
                    <a:pt x="0" y="740141"/>
                  </a:cubicBezTo>
                  <a:lnTo>
                    <a:pt x="0" y="72659"/>
                  </a:lnTo>
                  <a:cubicBezTo>
                    <a:pt x="0" y="53389"/>
                    <a:pt x="7655" y="34908"/>
                    <a:pt x="21281" y="21281"/>
                  </a:cubicBezTo>
                  <a:cubicBezTo>
                    <a:pt x="34908" y="7655"/>
                    <a:pt x="53389" y="0"/>
                    <a:pt x="72659" y="0"/>
                  </a:cubicBezTo>
                  <a:close/>
                </a:path>
              </a:pathLst>
            </a:custGeom>
            <a:solidFill>
              <a:srgbClr val="F44F1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25510" y="2062192"/>
            <a:ext cx="879057" cy="879057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BD5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1" name="Freeform 31"/>
          <p:cNvSpPr/>
          <p:nvPr/>
        </p:nvSpPr>
        <p:spPr>
          <a:xfrm flipH="1">
            <a:off x="-267680" y="-704704"/>
            <a:ext cx="3386812" cy="2319966"/>
          </a:xfrm>
          <a:custGeom>
            <a:avLst/>
            <a:gdLst/>
            <a:ahLst/>
            <a:cxnLst/>
            <a:rect l="l" t="t" r="r" b="b"/>
            <a:pathLst>
              <a:path w="3386812" h="2319966">
                <a:moveTo>
                  <a:pt x="3386812" y="0"/>
                </a:moveTo>
                <a:lnTo>
                  <a:pt x="0" y="0"/>
                </a:lnTo>
                <a:lnTo>
                  <a:pt x="0" y="2319967"/>
                </a:lnTo>
                <a:lnTo>
                  <a:pt x="3386812" y="2319967"/>
                </a:lnTo>
                <a:lnTo>
                  <a:pt x="3386812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 flipV="1">
            <a:off x="15966525" y="8855719"/>
            <a:ext cx="2585549" cy="1771101"/>
          </a:xfrm>
          <a:custGeom>
            <a:avLst/>
            <a:gdLst/>
            <a:ahLst/>
            <a:cxnLst/>
            <a:rect l="l" t="t" r="r" b="b"/>
            <a:pathLst>
              <a:path w="2585549" h="1771101">
                <a:moveTo>
                  <a:pt x="0" y="1771101"/>
                </a:moveTo>
                <a:lnTo>
                  <a:pt x="2585550" y="1771101"/>
                </a:lnTo>
                <a:lnTo>
                  <a:pt x="2585550" y="0"/>
                </a:lnTo>
                <a:lnTo>
                  <a:pt x="0" y="0"/>
                </a:lnTo>
                <a:lnTo>
                  <a:pt x="0" y="1771101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12755480" y="6385835"/>
            <a:ext cx="4402884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363062"/>
                </a:solidFill>
                <a:latin typeface="Poppins Ultra-Bold"/>
              </a:rPr>
              <a:t>Cleanup &amp; Termination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363062"/>
              </a:solidFill>
              <a:latin typeface="Poppins Ultra-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6342400" y="6385835"/>
            <a:ext cx="5960810" cy="702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0"/>
              </a:lnSpc>
            </a:pPr>
            <a:r>
              <a:rPr lang="en-US" sz="2071" dirty="0">
                <a:solidFill>
                  <a:srgbClr val="363062"/>
                </a:solidFill>
                <a:latin typeface="Poppins Ultra-Bold"/>
              </a:rPr>
              <a:t> Interaction &amp; Synchronization</a:t>
            </a:r>
          </a:p>
          <a:p>
            <a:pPr algn="ctr">
              <a:lnSpc>
                <a:spcPts val="2620"/>
              </a:lnSpc>
              <a:spcBef>
                <a:spcPct val="0"/>
              </a:spcBef>
            </a:pPr>
            <a:endParaRPr lang="en-US" sz="2071" dirty="0">
              <a:solidFill>
                <a:srgbClr val="363062"/>
              </a:solidFill>
              <a:latin typeface="Poppins Ultra-Bold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4517466" y="2382964"/>
            <a:ext cx="8876073" cy="124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363062"/>
                </a:solidFill>
                <a:latin typeface="Poppins Semi-Bold"/>
              </a:rPr>
              <a:t> A Three-Step Approach</a:t>
            </a:r>
          </a:p>
          <a:p>
            <a:pPr algn="ctr">
              <a:lnSpc>
                <a:spcPts val="4899"/>
              </a:lnSpc>
              <a:spcBef>
                <a:spcPct val="0"/>
              </a:spcBef>
            </a:pPr>
            <a:endParaRPr lang="en-US" sz="3499">
              <a:solidFill>
                <a:srgbClr val="363062"/>
              </a:solidFill>
              <a:latin typeface="Poppins Semi-Bold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6798730" y="4056836"/>
            <a:ext cx="4642914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 Ultra-Bold"/>
              </a:rPr>
              <a:t>Dental Clinic Operations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FFFFFF"/>
              </a:solidFill>
              <a:latin typeface="Poppins Ultra-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2391911" y="5952516"/>
            <a:ext cx="580280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 Ultra-Bold"/>
              </a:rPr>
              <a:t>03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763748" y="5952516"/>
            <a:ext cx="580280" cy="441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 Ultra-Bold"/>
              </a:rPr>
              <a:t>02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999246" y="6385835"/>
            <a:ext cx="3442764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dirty="0">
                <a:solidFill>
                  <a:srgbClr val="363062"/>
                </a:solidFill>
                <a:latin typeface="Poppins Ultra-Bold"/>
              </a:rPr>
              <a:t>Resource Allocation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endParaRPr lang="en-US" sz="2499" dirty="0">
              <a:solidFill>
                <a:srgbClr val="363062"/>
              </a:solidFill>
              <a:latin typeface="Poppins Ultra-Bold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1135586" y="5952516"/>
            <a:ext cx="580280" cy="441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 Ultra-Bold"/>
              </a:rPr>
              <a:t>01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334337" y="594295"/>
            <a:ext cx="15571701" cy="2458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9"/>
              </a:lnSpc>
            </a:pPr>
            <a:r>
              <a:rPr lang="en-US" sz="4606">
                <a:solidFill>
                  <a:srgbClr val="363062"/>
                </a:solidFill>
                <a:latin typeface="Poppins Ultra-Bold"/>
              </a:rPr>
              <a:t>Navigating the Intricacies of Dentist-Patient Synchronization</a:t>
            </a:r>
          </a:p>
          <a:p>
            <a:pPr algn="ctr">
              <a:lnSpc>
                <a:spcPts val="6449"/>
              </a:lnSpc>
              <a:spcBef>
                <a:spcPct val="0"/>
              </a:spcBef>
            </a:pPr>
            <a:endParaRPr lang="en-US" sz="4606">
              <a:solidFill>
                <a:srgbClr val="363062"/>
              </a:solidFill>
              <a:latin typeface="Poppins Ultra-Bold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1425726" y="7517519"/>
            <a:ext cx="4629866" cy="1240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363062"/>
                </a:solidFill>
                <a:latin typeface="Canva Sans Medium"/>
              </a:rPr>
              <a:t>The core problem is to ensure that the dentist and patients are coordinated, considering a limited number of waiting room chairs.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053888" y="7517519"/>
            <a:ext cx="4629866" cy="925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363062"/>
                </a:solidFill>
                <a:latin typeface="Canva Sans Medium"/>
              </a:rPr>
              <a:t>Simulate the flow of patients in the clinic and ensure proper synchronization between the dentist and patients.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3060891" y="7517519"/>
            <a:ext cx="4629866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363062"/>
                </a:solidFill>
                <a:latin typeface="Canva Sans Medium"/>
              </a:rPr>
              <a:t>Gracefully end all processes after all patients have been treated.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200276" y="2367797"/>
            <a:ext cx="909254" cy="90925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FD3C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200276" y="4308301"/>
            <a:ext cx="909254" cy="90925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DE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200276" y="6248806"/>
            <a:ext cx="909254" cy="909254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A5A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200276" y="8189311"/>
            <a:ext cx="909254" cy="90925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CD8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10684220" y="2822424"/>
            <a:ext cx="1303682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oval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15" name="AutoShape 15"/>
          <p:cNvSpPr/>
          <p:nvPr/>
        </p:nvSpPr>
        <p:spPr>
          <a:xfrm>
            <a:off x="10684220" y="8620125"/>
            <a:ext cx="1341782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oval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16" name="AutoShape 16"/>
          <p:cNvSpPr/>
          <p:nvPr/>
        </p:nvSpPr>
        <p:spPr>
          <a:xfrm>
            <a:off x="6992065" y="5709368"/>
            <a:ext cx="4303869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7" name="AutoShape 17"/>
          <p:cNvSpPr/>
          <p:nvPr/>
        </p:nvSpPr>
        <p:spPr>
          <a:xfrm rot="-5400000">
            <a:off x="7743644" y="5709368"/>
            <a:ext cx="5869139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8" name="AutoShape 18"/>
          <p:cNvSpPr/>
          <p:nvPr/>
        </p:nvSpPr>
        <p:spPr>
          <a:xfrm>
            <a:off x="11364635" y="4739116"/>
            <a:ext cx="670891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oval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19" name="AutoShape 19"/>
          <p:cNvSpPr/>
          <p:nvPr/>
        </p:nvSpPr>
        <p:spPr>
          <a:xfrm>
            <a:off x="11364635" y="6679620"/>
            <a:ext cx="670891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oval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20" name="AutoShape 20"/>
          <p:cNvSpPr/>
          <p:nvPr/>
        </p:nvSpPr>
        <p:spPr>
          <a:xfrm rot="-5400000">
            <a:off x="10289608" y="5709368"/>
            <a:ext cx="1988130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21" name="Group 21"/>
          <p:cNvGrpSpPr/>
          <p:nvPr/>
        </p:nvGrpSpPr>
        <p:grpSpPr>
          <a:xfrm>
            <a:off x="5179999" y="2367797"/>
            <a:ext cx="909254" cy="9092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CD8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179999" y="4308301"/>
            <a:ext cx="909254" cy="909254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A5A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5179999" y="6248806"/>
            <a:ext cx="909254" cy="909254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BDE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5179999" y="8189311"/>
            <a:ext cx="909254" cy="909254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FD3C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33" name="AutoShape 33"/>
          <p:cNvSpPr/>
          <p:nvPr/>
        </p:nvSpPr>
        <p:spPr>
          <a:xfrm>
            <a:off x="6249737" y="2822424"/>
            <a:ext cx="1303682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oval" w="lg" len="lg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4" name="AutoShape 34"/>
          <p:cNvSpPr/>
          <p:nvPr/>
        </p:nvSpPr>
        <p:spPr>
          <a:xfrm>
            <a:off x="6249737" y="8620125"/>
            <a:ext cx="1341782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oval" w="lg" len="lg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5" name="AutoShape 35"/>
          <p:cNvSpPr/>
          <p:nvPr/>
        </p:nvSpPr>
        <p:spPr>
          <a:xfrm rot="-5400000">
            <a:off x="4642662" y="5709368"/>
            <a:ext cx="5869139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6" name="AutoShape 36"/>
          <p:cNvSpPr/>
          <p:nvPr/>
        </p:nvSpPr>
        <p:spPr>
          <a:xfrm>
            <a:off x="6249737" y="4739116"/>
            <a:ext cx="670891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oval" w="lg" len="lg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7" name="AutoShape 37"/>
          <p:cNvSpPr/>
          <p:nvPr/>
        </p:nvSpPr>
        <p:spPr>
          <a:xfrm>
            <a:off x="6249737" y="6679620"/>
            <a:ext cx="670891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oval" w="lg" len="lg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8" name="AutoShape 38"/>
          <p:cNvSpPr/>
          <p:nvPr/>
        </p:nvSpPr>
        <p:spPr>
          <a:xfrm rot="-5400000">
            <a:off x="5998001" y="5709368"/>
            <a:ext cx="1988130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39" name="Group 39"/>
          <p:cNvGrpSpPr/>
          <p:nvPr/>
        </p:nvGrpSpPr>
        <p:grpSpPr>
          <a:xfrm>
            <a:off x="8144652" y="4750110"/>
            <a:ext cx="1966141" cy="1966141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CF0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42" name="Freeform 42"/>
          <p:cNvSpPr/>
          <p:nvPr/>
        </p:nvSpPr>
        <p:spPr>
          <a:xfrm>
            <a:off x="0" y="0"/>
            <a:ext cx="1722465" cy="688986"/>
          </a:xfrm>
          <a:custGeom>
            <a:avLst/>
            <a:gdLst/>
            <a:ahLst/>
            <a:cxnLst/>
            <a:rect l="l" t="t" r="r" b="b"/>
            <a:pathLst>
              <a:path w="1722465" h="688986">
                <a:moveTo>
                  <a:pt x="0" y="0"/>
                </a:moveTo>
                <a:lnTo>
                  <a:pt x="1722465" y="0"/>
                </a:lnTo>
                <a:lnTo>
                  <a:pt x="1722465" y="688986"/>
                </a:lnTo>
                <a:lnTo>
                  <a:pt x="0" y="6889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3" name="Freeform 43"/>
          <p:cNvSpPr/>
          <p:nvPr/>
        </p:nvSpPr>
        <p:spPr>
          <a:xfrm>
            <a:off x="8281747" y="9942507"/>
            <a:ext cx="1722465" cy="688986"/>
          </a:xfrm>
          <a:custGeom>
            <a:avLst/>
            <a:gdLst/>
            <a:ahLst/>
            <a:cxnLst/>
            <a:rect l="l" t="t" r="r" b="b"/>
            <a:pathLst>
              <a:path w="1722465" h="688986">
                <a:moveTo>
                  <a:pt x="0" y="0"/>
                </a:moveTo>
                <a:lnTo>
                  <a:pt x="1722465" y="0"/>
                </a:lnTo>
                <a:lnTo>
                  <a:pt x="1722465" y="688986"/>
                </a:lnTo>
                <a:lnTo>
                  <a:pt x="0" y="6889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4" name="Freeform 44"/>
          <p:cNvSpPr/>
          <p:nvPr/>
        </p:nvSpPr>
        <p:spPr>
          <a:xfrm>
            <a:off x="17566462" y="0"/>
            <a:ext cx="1722465" cy="688986"/>
          </a:xfrm>
          <a:custGeom>
            <a:avLst/>
            <a:gdLst/>
            <a:ahLst/>
            <a:cxnLst/>
            <a:rect l="l" t="t" r="r" b="b"/>
            <a:pathLst>
              <a:path w="1722465" h="688986">
                <a:moveTo>
                  <a:pt x="0" y="0"/>
                </a:moveTo>
                <a:lnTo>
                  <a:pt x="1722465" y="0"/>
                </a:lnTo>
                <a:lnTo>
                  <a:pt x="1722465" y="688986"/>
                </a:lnTo>
                <a:lnTo>
                  <a:pt x="0" y="6889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5" name="Group 45"/>
          <p:cNvGrpSpPr/>
          <p:nvPr/>
        </p:nvGrpSpPr>
        <p:grpSpPr>
          <a:xfrm>
            <a:off x="5052533" y="471747"/>
            <a:ext cx="8212887" cy="1255697"/>
            <a:chOff x="0" y="0"/>
            <a:chExt cx="2163065" cy="330719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2163065" cy="330719"/>
            </a:xfrm>
            <a:custGeom>
              <a:avLst/>
              <a:gdLst/>
              <a:ahLst/>
              <a:cxnLst/>
              <a:rect l="l" t="t" r="r" b="b"/>
              <a:pathLst>
                <a:path w="2163065" h="330719">
                  <a:moveTo>
                    <a:pt x="1959865" y="0"/>
                  </a:moveTo>
                  <a:cubicBezTo>
                    <a:pt x="2072089" y="0"/>
                    <a:pt x="2163065" y="74034"/>
                    <a:pt x="2163065" y="165359"/>
                  </a:cubicBezTo>
                  <a:cubicBezTo>
                    <a:pt x="2163065" y="256685"/>
                    <a:pt x="2072089" y="330719"/>
                    <a:pt x="1959865" y="330719"/>
                  </a:cubicBezTo>
                  <a:lnTo>
                    <a:pt x="203200" y="330719"/>
                  </a:lnTo>
                  <a:cubicBezTo>
                    <a:pt x="90976" y="330719"/>
                    <a:pt x="0" y="256685"/>
                    <a:pt x="0" y="165359"/>
                  </a:cubicBezTo>
                  <a:cubicBezTo>
                    <a:pt x="0" y="7403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CB7A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48" name="Freeform 48"/>
          <p:cNvSpPr/>
          <p:nvPr/>
        </p:nvSpPr>
        <p:spPr>
          <a:xfrm>
            <a:off x="8394018" y="4896448"/>
            <a:ext cx="1467409" cy="1550762"/>
          </a:xfrm>
          <a:custGeom>
            <a:avLst/>
            <a:gdLst/>
            <a:ahLst/>
            <a:cxnLst/>
            <a:rect l="l" t="t" r="r" b="b"/>
            <a:pathLst>
              <a:path w="1467409" h="1550762">
                <a:moveTo>
                  <a:pt x="0" y="0"/>
                </a:moveTo>
                <a:lnTo>
                  <a:pt x="1467409" y="0"/>
                </a:lnTo>
                <a:lnTo>
                  <a:pt x="1467409" y="1550762"/>
                </a:lnTo>
                <a:lnTo>
                  <a:pt x="0" y="15507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9" name="TextBox 49"/>
          <p:cNvSpPr txBox="1"/>
          <p:nvPr/>
        </p:nvSpPr>
        <p:spPr>
          <a:xfrm>
            <a:off x="4566790" y="503195"/>
            <a:ext cx="9121865" cy="188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44"/>
              </a:lnSpc>
            </a:pPr>
            <a:r>
              <a:rPr lang="en-US" sz="5388" spc="172">
                <a:solidFill>
                  <a:srgbClr val="FFFFFF"/>
                </a:solidFill>
                <a:latin typeface="Barlow Bold"/>
              </a:rPr>
              <a:t>Clinic Workflow</a:t>
            </a:r>
          </a:p>
          <a:p>
            <a:pPr algn="ctr">
              <a:lnSpc>
                <a:spcPts val="7544"/>
              </a:lnSpc>
              <a:spcBef>
                <a:spcPct val="0"/>
              </a:spcBef>
            </a:pPr>
            <a:endParaRPr lang="en-US" sz="5388" spc="172">
              <a:solidFill>
                <a:srgbClr val="FFFFFF"/>
              </a:solidFill>
              <a:latin typeface="Barlow Bold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13397498" y="2352841"/>
            <a:ext cx="4684183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Interaction &amp; Synchronization</a:t>
            </a:r>
          </a:p>
          <a:p>
            <a:pPr>
              <a:lnSpc>
                <a:spcPts val="3359"/>
              </a:lnSpc>
            </a:pPr>
            <a:endParaRPr lang="en-US" sz="2400" spc="76">
              <a:solidFill>
                <a:srgbClr val="3C5679"/>
              </a:solidFill>
              <a:latin typeface="Barlow Bold"/>
            </a:endParaRPr>
          </a:p>
        </p:txBody>
      </p:sp>
      <p:sp>
        <p:nvSpPr>
          <p:cNvPr id="51" name="TextBox 51"/>
          <p:cNvSpPr txBox="1"/>
          <p:nvPr/>
        </p:nvSpPr>
        <p:spPr>
          <a:xfrm>
            <a:off x="13397498" y="2815756"/>
            <a:ext cx="4168964" cy="1176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78"/>
              </a:lnSpc>
              <a:spcBef>
                <a:spcPct val="0"/>
              </a:spcBef>
            </a:pPr>
            <a:r>
              <a:rPr lang="en-US" sz="1698">
                <a:solidFill>
                  <a:srgbClr val="3C5679"/>
                </a:solidFill>
                <a:latin typeface="Barlow Medium"/>
              </a:rPr>
              <a:t>Handle the dentist's states of activity, from sleeping when no patients are available to waking up when notified by an arriving patien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395280" y="8151495"/>
            <a:ext cx="4168964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Resource Deallocation</a:t>
            </a:r>
          </a:p>
          <a:p>
            <a:pPr>
              <a:lnSpc>
                <a:spcPts val="3359"/>
              </a:lnSpc>
            </a:pPr>
            <a:endParaRPr lang="en-US" sz="2400" spc="76">
              <a:solidFill>
                <a:srgbClr val="3C5679"/>
              </a:solidFill>
              <a:latin typeface="Barlow Bold"/>
            </a:endParaRPr>
          </a:p>
        </p:txBody>
      </p:sp>
      <p:sp>
        <p:nvSpPr>
          <p:cNvPr id="53" name="TextBox 53"/>
          <p:cNvSpPr txBox="1"/>
          <p:nvPr/>
        </p:nvSpPr>
        <p:spPr>
          <a:xfrm>
            <a:off x="13397498" y="8627745"/>
            <a:ext cx="3861802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End the main program to free up all allocated resources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3319080" y="4270486"/>
            <a:ext cx="552486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73">
                <a:solidFill>
                  <a:srgbClr val="3C5679"/>
                </a:solidFill>
                <a:latin typeface="Barlow Bold"/>
              </a:rPr>
              <a:t> Flow &amp; Waiting Room Optimization</a:t>
            </a:r>
          </a:p>
          <a:p>
            <a:pPr>
              <a:lnSpc>
                <a:spcPts val="3220"/>
              </a:lnSpc>
            </a:pPr>
            <a:endParaRPr lang="en-US" sz="2300" spc="73">
              <a:solidFill>
                <a:srgbClr val="3C5679"/>
              </a:solidFill>
              <a:latin typeface="Barlow Bold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13397498" y="4691491"/>
            <a:ext cx="4332356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Assess chair availability to direct incoming patients to either wait or leave.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>
              <a:solidFill>
                <a:srgbClr val="3C5679"/>
              </a:solidFill>
              <a:latin typeface="Barlow Medium"/>
            </a:endParaRPr>
          </a:p>
        </p:txBody>
      </p:sp>
      <p:sp>
        <p:nvSpPr>
          <p:cNvPr id="56" name="TextBox 56"/>
          <p:cNvSpPr txBox="1"/>
          <p:nvPr/>
        </p:nvSpPr>
        <p:spPr>
          <a:xfrm>
            <a:off x="13414330" y="6125265"/>
            <a:ext cx="2954112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Thread Termination</a:t>
            </a:r>
          </a:p>
          <a:p>
            <a:pPr>
              <a:lnSpc>
                <a:spcPts val="3359"/>
              </a:lnSpc>
            </a:pPr>
            <a:endParaRPr lang="en-US" sz="2400" spc="76">
              <a:solidFill>
                <a:srgbClr val="3C5679"/>
              </a:solidFill>
              <a:latin typeface="Barlow Bold"/>
            </a:endParaRPr>
          </a:p>
        </p:txBody>
      </p:sp>
      <p:sp>
        <p:nvSpPr>
          <p:cNvPr id="57" name="TextBox 57"/>
          <p:cNvSpPr txBox="1"/>
          <p:nvPr/>
        </p:nvSpPr>
        <p:spPr>
          <a:xfrm>
            <a:off x="13397498" y="6687240"/>
            <a:ext cx="4332356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"Terminate patient threads post-treatment and end the dentist thread after all patients are done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2342129" y="2524926"/>
            <a:ext cx="62554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160">
                <a:solidFill>
                  <a:srgbClr val="FFFFFF"/>
                </a:solidFill>
                <a:latin typeface="Barlow Bold"/>
              </a:rPr>
              <a:t>05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2342129" y="4465431"/>
            <a:ext cx="62554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160">
                <a:solidFill>
                  <a:srgbClr val="FFFFFF"/>
                </a:solidFill>
                <a:latin typeface="Barlow Bold"/>
              </a:rPr>
              <a:t>06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342129" y="6405935"/>
            <a:ext cx="62554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160">
                <a:solidFill>
                  <a:srgbClr val="FFFFFF"/>
                </a:solidFill>
                <a:latin typeface="Barlow Bold"/>
              </a:rPr>
              <a:t>07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2342129" y="8346440"/>
            <a:ext cx="62554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160">
                <a:solidFill>
                  <a:srgbClr val="FFFFFF"/>
                </a:solidFill>
                <a:latin typeface="Barlow Bold"/>
              </a:rPr>
              <a:t>08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108647" y="2295903"/>
            <a:ext cx="3861802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Input Initialization</a:t>
            </a:r>
          </a:p>
          <a:p>
            <a:pPr algn="r"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 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1108647" y="2723681"/>
            <a:ext cx="3861802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Gather input for the total number of patients and chairs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1031667" y="7972425"/>
            <a:ext cx="3861802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Threads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108647" y="8463915"/>
            <a:ext cx="3861802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Create threads for the dentist and patients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031667" y="4091416"/>
            <a:ext cx="3861802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Semaphores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108647" y="4587000"/>
            <a:ext cx="3861802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Initialize semaphores for dentist and patients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31667" y="6031920"/>
            <a:ext cx="3861802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Mutex Locks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108647" y="6523410"/>
            <a:ext cx="3861802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Set up mutex locks for patient management and waiting room management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5321852" y="2524926"/>
            <a:ext cx="62554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160">
                <a:solidFill>
                  <a:srgbClr val="FFFFFF"/>
                </a:solidFill>
                <a:latin typeface="Barlow Bold"/>
              </a:rPr>
              <a:t>01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5321852" y="4465431"/>
            <a:ext cx="62554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160">
                <a:solidFill>
                  <a:srgbClr val="FFFFFF"/>
                </a:solidFill>
                <a:latin typeface="Barlow Bold"/>
              </a:rPr>
              <a:t>02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5321852" y="6405935"/>
            <a:ext cx="62554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160">
                <a:solidFill>
                  <a:srgbClr val="FFFFFF"/>
                </a:solidFill>
                <a:latin typeface="Barlow Bold"/>
              </a:rPr>
              <a:t>03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5321852" y="8346440"/>
            <a:ext cx="62554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160">
                <a:solidFill>
                  <a:srgbClr val="FFFFFF"/>
                </a:solidFill>
                <a:latin typeface="Barlow Bold"/>
              </a:rPr>
              <a:t>04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6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1" name="Picture 60" descr="A diagram of a flowchart&#10;&#10;Description automatically generated">
            <a:extLst>
              <a:ext uri="{FF2B5EF4-FFF2-40B4-BE49-F238E27FC236}">
                <a16:creationId xmlns:a16="http://schemas.microsoft.com/office/drawing/2014/main" id="{32AF873B-5E9B-2221-3863-3750EDBF5C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307AB24-C3D2-191E-836B-3372E2CF8B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7999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662D833-090A-8EF0-FCC1-9395F675D5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462C6EA-6C21-225C-5616-6B6CF22D5A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200011" y="5602667"/>
            <a:ext cx="1284917" cy="0"/>
          </a:xfrm>
          <a:prstGeom prst="line">
            <a:avLst/>
          </a:prstGeom>
          <a:ln w="57150" cap="flat">
            <a:solidFill>
              <a:srgbClr val="86EAE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5867039" y="5602667"/>
            <a:ext cx="1260757" cy="57150"/>
          </a:xfrm>
          <a:prstGeom prst="line">
            <a:avLst/>
          </a:prstGeom>
          <a:ln w="5715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8509907" y="5602667"/>
            <a:ext cx="1285875" cy="57150"/>
          </a:xfrm>
          <a:prstGeom prst="line">
            <a:avLst/>
          </a:prstGeom>
          <a:ln w="57150" cap="flat">
            <a:solidFill>
              <a:srgbClr val="18AFD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1177893" y="5602667"/>
            <a:ext cx="1201605" cy="0"/>
          </a:xfrm>
          <a:prstGeom prst="line">
            <a:avLst/>
          </a:prstGeom>
          <a:ln w="57150" cap="flat">
            <a:solidFill>
              <a:srgbClr val="1C88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13761610" y="5602667"/>
            <a:ext cx="1317078" cy="0"/>
          </a:xfrm>
          <a:prstGeom prst="line">
            <a:avLst/>
          </a:prstGeom>
          <a:ln w="57150" cap="flat">
            <a:solidFill>
              <a:srgbClr val="13538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817900" y="4940186"/>
            <a:ext cx="1382111" cy="138211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6EAE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484928" y="4940186"/>
            <a:ext cx="1382111" cy="1382111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127796" y="4940186"/>
            <a:ext cx="1382111" cy="1382111"/>
            <a:chOff x="0" y="0"/>
            <a:chExt cx="1842815" cy="1842815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1842815" cy="1842815"/>
              <a:chOff x="0" y="0"/>
              <a:chExt cx="812800" cy="8128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37C9E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00"/>
                  </a:lnSpc>
                </a:pPr>
                <a:endParaRPr/>
              </a:p>
            </p:txBody>
          </p:sp>
        </p:grpSp>
        <p:sp>
          <p:nvSpPr>
            <p:cNvPr id="17" name="Freeform 17"/>
            <p:cNvSpPr/>
            <p:nvPr/>
          </p:nvSpPr>
          <p:spPr>
            <a:xfrm>
              <a:off x="483646" y="483646"/>
              <a:ext cx="875523" cy="875523"/>
            </a:xfrm>
            <a:custGeom>
              <a:avLst/>
              <a:gdLst/>
              <a:ahLst/>
              <a:cxnLst/>
              <a:rect l="l" t="t" r="r" b="b"/>
              <a:pathLst>
                <a:path w="875523" h="875523">
                  <a:moveTo>
                    <a:pt x="0" y="0"/>
                  </a:moveTo>
                  <a:lnTo>
                    <a:pt x="875523" y="0"/>
                  </a:lnTo>
                  <a:lnTo>
                    <a:pt x="875523" y="875523"/>
                  </a:lnTo>
                  <a:lnTo>
                    <a:pt x="0" y="8755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795782" y="4940186"/>
            <a:ext cx="1382111" cy="1382111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8AFD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379498" y="4940186"/>
            <a:ext cx="1382111" cy="1382111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88C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5078687" y="4940186"/>
            <a:ext cx="1382111" cy="1382111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>
            <a:off x="1973451" y="5141464"/>
            <a:ext cx="1071008" cy="922406"/>
          </a:xfrm>
          <a:custGeom>
            <a:avLst/>
            <a:gdLst/>
            <a:ahLst/>
            <a:cxnLst/>
            <a:rect l="l" t="t" r="r" b="b"/>
            <a:pathLst>
              <a:path w="1071008" h="922406">
                <a:moveTo>
                  <a:pt x="0" y="0"/>
                </a:moveTo>
                <a:lnTo>
                  <a:pt x="1071008" y="0"/>
                </a:lnTo>
                <a:lnTo>
                  <a:pt x="1071008" y="922406"/>
                </a:lnTo>
                <a:lnTo>
                  <a:pt x="0" y="9224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4704767" y="5131450"/>
            <a:ext cx="942433" cy="942433"/>
          </a:xfrm>
          <a:custGeom>
            <a:avLst/>
            <a:gdLst/>
            <a:ahLst/>
            <a:cxnLst/>
            <a:rect l="l" t="t" r="r" b="b"/>
            <a:pathLst>
              <a:path w="942433" h="942433">
                <a:moveTo>
                  <a:pt x="0" y="0"/>
                </a:moveTo>
                <a:lnTo>
                  <a:pt x="942433" y="0"/>
                </a:lnTo>
                <a:lnTo>
                  <a:pt x="942433" y="942433"/>
                </a:lnTo>
                <a:lnTo>
                  <a:pt x="0" y="9424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>
            <a:off x="10014857" y="5213883"/>
            <a:ext cx="1448534" cy="834718"/>
          </a:xfrm>
          <a:custGeom>
            <a:avLst/>
            <a:gdLst/>
            <a:ahLst/>
            <a:cxnLst/>
            <a:rect l="l" t="t" r="r" b="b"/>
            <a:pathLst>
              <a:path w="1448534" h="834718">
                <a:moveTo>
                  <a:pt x="0" y="0"/>
                </a:moveTo>
                <a:lnTo>
                  <a:pt x="1448534" y="0"/>
                </a:lnTo>
                <a:lnTo>
                  <a:pt x="1448534" y="834717"/>
                </a:lnTo>
                <a:lnTo>
                  <a:pt x="0" y="83471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30"/>
          <p:cNvSpPr/>
          <p:nvPr/>
        </p:nvSpPr>
        <p:spPr>
          <a:xfrm>
            <a:off x="12531898" y="5078059"/>
            <a:ext cx="970541" cy="970541"/>
          </a:xfrm>
          <a:custGeom>
            <a:avLst/>
            <a:gdLst/>
            <a:ahLst/>
            <a:cxnLst/>
            <a:rect l="l" t="t" r="r" b="b"/>
            <a:pathLst>
              <a:path w="970541" h="970541">
                <a:moveTo>
                  <a:pt x="0" y="0"/>
                </a:moveTo>
                <a:lnTo>
                  <a:pt x="970542" y="0"/>
                </a:lnTo>
                <a:lnTo>
                  <a:pt x="970542" y="970541"/>
                </a:lnTo>
                <a:lnTo>
                  <a:pt x="0" y="97054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15402537" y="5141464"/>
            <a:ext cx="891317" cy="891317"/>
          </a:xfrm>
          <a:custGeom>
            <a:avLst/>
            <a:gdLst/>
            <a:ahLst/>
            <a:cxnLst/>
            <a:rect l="l" t="t" r="r" b="b"/>
            <a:pathLst>
              <a:path w="891317" h="891317">
                <a:moveTo>
                  <a:pt x="0" y="0"/>
                </a:moveTo>
                <a:lnTo>
                  <a:pt x="891317" y="0"/>
                </a:lnTo>
                <a:lnTo>
                  <a:pt x="891317" y="891317"/>
                </a:lnTo>
                <a:lnTo>
                  <a:pt x="0" y="89131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TextBox 32"/>
          <p:cNvSpPr txBox="1"/>
          <p:nvPr/>
        </p:nvSpPr>
        <p:spPr>
          <a:xfrm>
            <a:off x="1497096" y="6712822"/>
            <a:ext cx="2042322" cy="2731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Aileron"/>
              </a:rPr>
              <a:t>"Dentist Awake, Operating on Patient" should be followed by "Procedure Complete, Patient Leaving" and then "Dentist Sleeping".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43096" y="3908629"/>
            <a:ext cx="2042322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Aileron Bold"/>
              </a:rPr>
              <a:t>SEQUENTIAL FLOW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133780" y="6713711"/>
            <a:ext cx="2069549" cy="2731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Aileron"/>
              </a:rPr>
              <a:t>Multiple "Patient Arrived and Waiting in the Waiting Room" messages should appear in between the dentist's actions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009736" y="3907740"/>
            <a:ext cx="2363637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Aileron Bold"/>
              </a:rPr>
              <a:t>CONCURRENT ACTIVITIES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797690" y="6712822"/>
            <a:ext cx="2042322" cy="204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Aileron"/>
              </a:rPr>
              <a:t> When the waiting room is full, "Patient Arrived, No Empty Chair Available. Leaving" should appea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6880429" y="4103002"/>
            <a:ext cx="2042322" cy="388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Aileron Bold"/>
              </a:rPr>
              <a:t>LIMIT CASES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465677" y="6713711"/>
            <a:ext cx="2042322" cy="2731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Aileron"/>
              </a:rPr>
              <a:t>The number of "Procedure Complete, Patient Leaving" should match the number of "Dentist Awake, Operating on Patient" 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465677" y="3907740"/>
            <a:ext cx="2042322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Aileron Bold"/>
              </a:rPr>
              <a:t>TREATMENT COUNT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2024947" y="6712822"/>
            <a:ext cx="2091214" cy="238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Aileron"/>
              </a:rPr>
              <a:t>The number of patients who arrived should be equal to those treated plus those who left due to lack of chairs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2049393" y="3908629"/>
            <a:ext cx="2042322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Aileron Bold"/>
              </a:rPr>
              <a:t>PATIENT TURNOVER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4748582" y="6713711"/>
            <a:ext cx="2042322" cy="238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sz="1800" spc="26">
                <a:solidFill>
                  <a:srgbClr val="191919"/>
                </a:solidFill>
                <a:latin typeface="Aileron"/>
              </a:rPr>
              <a:t>Program should terminate gracefully after all the patients have been treated or have left due to no availability,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4162428" y="3908629"/>
            <a:ext cx="3214630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Aileron Bold"/>
              </a:rPr>
              <a:t>PROGRAM TERMINATION</a:t>
            </a:r>
          </a:p>
        </p:txBody>
      </p:sp>
      <p:grpSp>
        <p:nvGrpSpPr>
          <p:cNvPr id="44" name="Group 44"/>
          <p:cNvGrpSpPr/>
          <p:nvPr/>
        </p:nvGrpSpPr>
        <p:grpSpPr>
          <a:xfrm>
            <a:off x="3276483" y="1028700"/>
            <a:ext cx="11735033" cy="1028305"/>
            <a:chOff x="0" y="0"/>
            <a:chExt cx="15646711" cy="1371073"/>
          </a:xfrm>
        </p:grpSpPr>
        <p:sp>
          <p:nvSpPr>
            <p:cNvPr id="45" name="TextBox 45"/>
            <p:cNvSpPr txBox="1"/>
            <p:nvPr/>
          </p:nvSpPr>
          <p:spPr>
            <a:xfrm>
              <a:off x="14525" y="-9525"/>
              <a:ext cx="15632187" cy="733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20"/>
                </a:lnSpc>
              </a:pPr>
              <a:r>
                <a:rPr lang="en-US" sz="3600" spc="107" dirty="0">
                  <a:solidFill>
                    <a:srgbClr val="191919"/>
                  </a:solidFill>
                  <a:latin typeface="Aileron Ultra-Bold"/>
                </a:rPr>
                <a:t>OUTPUT ANALYSIS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899268"/>
              <a:ext cx="1563218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3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035446" y="3507975"/>
            <a:ext cx="2601315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oval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8035446" y="7510751"/>
            <a:ext cx="2601315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oval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6711833" y="5509363"/>
            <a:ext cx="3924928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oval" w="lg" len="lg"/>
            <a:tailEnd type="oval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 rot="-5400000">
            <a:off x="6057871" y="5509363"/>
            <a:ext cx="4002776" cy="0"/>
          </a:xfrm>
          <a:prstGeom prst="line">
            <a:avLst/>
          </a:prstGeom>
          <a:ln w="47625" cap="flat">
            <a:solidFill>
              <a:srgbClr val="3C567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125733" y="2872886"/>
            <a:ext cx="5119867" cy="5119867"/>
            <a:chOff x="0" y="0"/>
            <a:chExt cx="6826489" cy="6826489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6826489" cy="6826489"/>
              <a:chOff x="0" y="0"/>
              <a:chExt cx="2540000" cy="254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270000" y="0"/>
                <a:ext cx="1337786" cy="1959176"/>
              </a:xfrm>
              <a:custGeom>
                <a:avLst/>
                <a:gdLst/>
                <a:ahLst/>
                <a:cxnLst/>
                <a:rect l="l" t="t" r="r" b="b"/>
                <a:pathLst>
                  <a:path w="1337786" h="1959176">
                    <a:moveTo>
                      <a:pt x="0" y="0"/>
                    </a:moveTo>
                    <a:lnTo>
                      <a:pt x="0" y="0"/>
                    </a:lnTo>
                    <a:cubicBezTo>
                      <a:pt x="465090" y="0"/>
                      <a:pt x="892978" y="254225"/>
                      <a:pt x="1115382" y="662692"/>
                    </a:cubicBezTo>
                    <a:cubicBezTo>
                      <a:pt x="1337786" y="1071159"/>
                      <a:pt x="1319126" y="1568522"/>
                      <a:pt x="1066741" y="1959176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9BDEAC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139785" y="1270000"/>
                <a:ext cx="2230067" cy="1281229"/>
              </a:xfrm>
              <a:custGeom>
                <a:avLst/>
                <a:gdLst/>
                <a:ahLst/>
                <a:cxnLst/>
                <a:rect l="l" t="t" r="r" b="b"/>
                <a:pathLst>
                  <a:path w="2230067" h="1281229">
                    <a:moveTo>
                      <a:pt x="2230067" y="635000"/>
                    </a:moveTo>
                    <a:cubicBezTo>
                      <a:pt x="1997522" y="1037779"/>
                      <a:pt x="1563413" y="1281229"/>
                      <a:pt x="1098468" y="1269603"/>
                    </a:cubicBezTo>
                    <a:cubicBezTo>
                      <a:pt x="633524" y="1257977"/>
                      <a:pt x="212124" y="993135"/>
                      <a:pt x="0" y="579237"/>
                    </a:cubicBezTo>
                    <a:lnTo>
                      <a:pt x="1130215" y="0"/>
                    </a:lnTo>
                    <a:close/>
                  </a:path>
                </a:pathLst>
              </a:custGeom>
              <a:solidFill>
                <a:srgbClr val="5CB7A1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" name="Freeform 10"/>
              <p:cNvSpPr/>
              <p:nvPr/>
            </p:nvSpPr>
            <p:spPr>
              <a:xfrm>
                <a:off x="-56717" y="0"/>
                <a:ext cx="1326717" cy="1905000"/>
              </a:xfrm>
              <a:custGeom>
                <a:avLst/>
                <a:gdLst/>
                <a:ahLst/>
                <a:cxnLst/>
                <a:rect l="l" t="t" r="r" b="b"/>
                <a:pathLst>
                  <a:path w="1326717" h="1905000">
                    <a:moveTo>
                      <a:pt x="226865" y="1905000"/>
                    </a:moveTo>
                    <a:cubicBezTo>
                      <a:pt x="12" y="1512080"/>
                      <a:pt x="0" y="1027986"/>
                      <a:pt x="226833" y="635055"/>
                    </a:cubicBezTo>
                    <a:cubicBezTo>
                      <a:pt x="453666" y="242124"/>
                      <a:pt x="872885" y="45"/>
                      <a:pt x="1326590" y="0"/>
                    </a:cubicBezTo>
                    <a:lnTo>
                      <a:pt x="1326717" y="1270000"/>
                    </a:lnTo>
                    <a:close/>
                  </a:path>
                </a:pathLst>
              </a:custGeom>
              <a:solidFill>
                <a:srgbClr val="258F94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1270000" y="0"/>
                <a:ext cx="127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270000">
                    <a:moveTo>
                      <a:pt x="0" y="0"/>
                    </a:moveTo>
                    <a:cubicBezTo>
                      <a:pt x="42" y="0"/>
                      <a:pt x="85" y="0"/>
                      <a:pt x="127" y="0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006680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12" name="Freeform 12"/>
          <p:cNvSpPr/>
          <p:nvPr/>
        </p:nvSpPr>
        <p:spPr>
          <a:xfrm>
            <a:off x="11442486" y="4850459"/>
            <a:ext cx="1416793" cy="1365434"/>
          </a:xfrm>
          <a:custGeom>
            <a:avLst/>
            <a:gdLst/>
            <a:ahLst/>
            <a:cxnLst/>
            <a:rect l="l" t="t" r="r" b="b"/>
            <a:pathLst>
              <a:path w="1416793" h="1365434">
                <a:moveTo>
                  <a:pt x="0" y="0"/>
                </a:moveTo>
                <a:lnTo>
                  <a:pt x="1416793" y="0"/>
                </a:lnTo>
                <a:lnTo>
                  <a:pt x="1416793" y="1365433"/>
                </a:lnTo>
                <a:lnTo>
                  <a:pt x="0" y="13654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1442486" y="2999605"/>
            <a:ext cx="1416793" cy="1064365"/>
          </a:xfrm>
          <a:custGeom>
            <a:avLst/>
            <a:gdLst/>
            <a:ahLst/>
            <a:cxnLst/>
            <a:rect l="l" t="t" r="r" b="b"/>
            <a:pathLst>
              <a:path w="1416793" h="1064365">
                <a:moveTo>
                  <a:pt x="0" y="0"/>
                </a:moveTo>
                <a:lnTo>
                  <a:pt x="1416793" y="0"/>
                </a:lnTo>
                <a:lnTo>
                  <a:pt x="1416793" y="1064365"/>
                </a:lnTo>
                <a:lnTo>
                  <a:pt x="0" y="1064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1442486" y="6761901"/>
            <a:ext cx="1416793" cy="1544188"/>
          </a:xfrm>
          <a:custGeom>
            <a:avLst/>
            <a:gdLst/>
            <a:ahLst/>
            <a:cxnLst/>
            <a:rect l="l" t="t" r="r" b="b"/>
            <a:pathLst>
              <a:path w="1416793" h="1544188">
                <a:moveTo>
                  <a:pt x="0" y="0"/>
                </a:moveTo>
                <a:lnTo>
                  <a:pt x="1416793" y="0"/>
                </a:lnTo>
                <a:lnTo>
                  <a:pt x="1416793" y="1544188"/>
                </a:lnTo>
                <a:lnTo>
                  <a:pt x="0" y="15441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5" name="Group 15"/>
          <p:cNvGrpSpPr/>
          <p:nvPr/>
        </p:nvGrpSpPr>
        <p:grpSpPr>
          <a:xfrm>
            <a:off x="-861232" y="738036"/>
            <a:ext cx="8212887" cy="1255697"/>
            <a:chOff x="0" y="0"/>
            <a:chExt cx="2163065" cy="330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163065" cy="330719"/>
            </a:xfrm>
            <a:custGeom>
              <a:avLst/>
              <a:gdLst/>
              <a:ahLst/>
              <a:cxnLst/>
              <a:rect l="l" t="t" r="r" b="b"/>
              <a:pathLst>
                <a:path w="2163065" h="330719">
                  <a:moveTo>
                    <a:pt x="1959865" y="0"/>
                  </a:moveTo>
                  <a:cubicBezTo>
                    <a:pt x="2072089" y="0"/>
                    <a:pt x="2163065" y="74034"/>
                    <a:pt x="2163065" y="165359"/>
                  </a:cubicBezTo>
                  <a:cubicBezTo>
                    <a:pt x="2163065" y="256685"/>
                    <a:pt x="2072089" y="330719"/>
                    <a:pt x="1959865" y="330719"/>
                  </a:cubicBezTo>
                  <a:lnTo>
                    <a:pt x="203200" y="330719"/>
                  </a:lnTo>
                  <a:cubicBezTo>
                    <a:pt x="90976" y="330719"/>
                    <a:pt x="0" y="256685"/>
                    <a:pt x="0" y="165359"/>
                  </a:cubicBezTo>
                  <a:cubicBezTo>
                    <a:pt x="0" y="7403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CB7A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028700" y="952500"/>
            <a:ext cx="5975965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spc="134" dirty="0">
                <a:solidFill>
                  <a:srgbClr val="FFFFFF"/>
                </a:solidFill>
                <a:latin typeface="Barlow Bold"/>
              </a:rPr>
              <a:t>Competitor Analysis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397498" y="2705017"/>
            <a:ext cx="1555145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Usability</a:t>
            </a:r>
          </a:p>
          <a:p>
            <a:pPr>
              <a:lnSpc>
                <a:spcPts val="3359"/>
              </a:lnSpc>
            </a:pPr>
            <a:endParaRPr lang="en-US" sz="2400" spc="76">
              <a:solidFill>
                <a:srgbClr val="3C5679"/>
              </a:solidFill>
              <a:latin typeface="Barlow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3397498" y="3350046"/>
            <a:ext cx="3861802" cy="1259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The program provides detailed output of its state at every significant step, aiding in debugging and understanding the system's status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397498" y="6705889"/>
            <a:ext cx="2954112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Dynamic Input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397498" y="7361209"/>
            <a:ext cx="3861802" cy="1259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The code is capable of working with a dynamic number of patients and chairs, which are given as inputs at the start of the program.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397498" y="4704501"/>
            <a:ext cx="1798080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76">
                <a:solidFill>
                  <a:srgbClr val="3C5679"/>
                </a:solidFill>
                <a:latin typeface="Barlow Bold"/>
              </a:rPr>
              <a:t>Scalability</a:t>
            </a:r>
          </a:p>
          <a:p>
            <a:pPr>
              <a:lnSpc>
                <a:spcPts val="3359"/>
              </a:lnSpc>
            </a:pPr>
            <a:endParaRPr lang="en-US" sz="2400" spc="76">
              <a:solidFill>
                <a:srgbClr val="3C5679"/>
              </a:solidFill>
              <a:latin typeface="Barlow 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3397498" y="5359821"/>
            <a:ext cx="3861802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3C5679"/>
                </a:solidFill>
                <a:latin typeface="Barlow Medium"/>
              </a:rPr>
              <a:t>The code is designed for only one dentist and a fixed number of chairs, which limits its scalability.</a:t>
            </a:r>
          </a:p>
        </p:txBody>
      </p:sp>
      <p:sp>
        <p:nvSpPr>
          <p:cNvPr id="25" name="Freeform 25"/>
          <p:cNvSpPr/>
          <p:nvPr/>
        </p:nvSpPr>
        <p:spPr>
          <a:xfrm>
            <a:off x="-861232" y="344493"/>
            <a:ext cx="1722465" cy="688986"/>
          </a:xfrm>
          <a:custGeom>
            <a:avLst/>
            <a:gdLst/>
            <a:ahLst/>
            <a:cxnLst/>
            <a:rect l="l" t="t" r="r" b="b"/>
            <a:pathLst>
              <a:path w="1722465" h="688986">
                <a:moveTo>
                  <a:pt x="0" y="0"/>
                </a:moveTo>
                <a:lnTo>
                  <a:pt x="1722464" y="0"/>
                </a:lnTo>
                <a:lnTo>
                  <a:pt x="1722464" y="688986"/>
                </a:lnTo>
                <a:lnTo>
                  <a:pt x="0" y="6889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8281747" y="9942507"/>
            <a:ext cx="1722465" cy="688986"/>
          </a:xfrm>
          <a:custGeom>
            <a:avLst/>
            <a:gdLst/>
            <a:ahLst/>
            <a:cxnLst/>
            <a:rect l="l" t="t" r="r" b="b"/>
            <a:pathLst>
              <a:path w="1722465" h="688986">
                <a:moveTo>
                  <a:pt x="0" y="0"/>
                </a:moveTo>
                <a:lnTo>
                  <a:pt x="1722465" y="0"/>
                </a:lnTo>
                <a:lnTo>
                  <a:pt x="1722465" y="688986"/>
                </a:lnTo>
                <a:lnTo>
                  <a:pt x="0" y="6889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17566462" y="0"/>
            <a:ext cx="1722465" cy="688986"/>
          </a:xfrm>
          <a:custGeom>
            <a:avLst/>
            <a:gdLst/>
            <a:ahLst/>
            <a:cxnLst/>
            <a:rect l="l" t="t" r="r" b="b"/>
            <a:pathLst>
              <a:path w="1722465" h="688986">
                <a:moveTo>
                  <a:pt x="0" y="0"/>
                </a:moveTo>
                <a:lnTo>
                  <a:pt x="1722465" y="0"/>
                </a:lnTo>
                <a:lnTo>
                  <a:pt x="1722465" y="688986"/>
                </a:lnTo>
                <a:lnTo>
                  <a:pt x="0" y="6889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AutoShape 28"/>
          <p:cNvSpPr/>
          <p:nvPr/>
        </p:nvSpPr>
        <p:spPr>
          <a:xfrm>
            <a:off x="13397498" y="3223008"/>
            <a:ext cx="1555145" cy="0"/>
          </a:xfrm>
          <a:prstGeom prst="line">
            <a:avLst/>
          </a:prstGeom>
          <a:ln w="38100" cap="flat">
            <a:solidFill>
              <a:srgbClr val="258F9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9" name="AutoShape 29"/>
          <p:cNvSpPr/>
          <p:nvPr/>
        </p:nvSpPr>
        <p:spPr>
          <a:xfrm>
            <a:off x="13397498" y="5221678"/>
            <a:ext cx="1798080" cy="0"/>
          </a:xfrm>
          <a:prstGeom prst="line">
            <a:avLst/>
          </a:prstGeom>
          <a:ln w="38100" cap="flat">
            <a:solidFill>
              <a:srgbClr val="5CB7A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0" name="AutoShape 30"/>
          <p:cNvSpPr/>
          <p:nvPr/>
        </p:nvSpPr>
        <p:spPr>
          <a:xfrm>
            <a:off x="13397498" y="7221495"/>
            <a:ext cx="2954112" cy="0"/>
          </a:xfrm>
          <a:prstGeom prst="line">
            <a:avLst/>
          </a:prstGeom>
          <a:ln w="38100" cap="flat">
            <a:solidFill>
              <a:srgbClr val="9BDEA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509</Words>
  <Application>Microsoft Office PowerPoint</Application>
  <PresentationFormat>Custom</PresentationFormat>
  <Paragraphs>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4" baseType="lpstr">
      <vt:lpstr>Arial</vt:lpstr>
      <vt:lpstr>Public Sans Italics</vt:lpstr>
      <vt:lpstr>Poppins Ultra-Bold</vt:lpstr>
      <vt:lpstr>Glacial Indifference Bold</vt:lpstr>
      <vt:lpstr>Aileron Bold</vt:lpstr>
      <vt:lpstr>Poppins Semi-Bold</vt:lpstr>
      <vt:lpstr>Canva Sans Medium</vt:lpstr>
      <vt:lpstr>Aileron Ultra-Bold</vt:lpstr>
      <vt:lpstr>Barlow Medium</vt:lpstr>
      <vt:lpstr>Barlow Bold</vt:lpstr>
      <vt:lpstr>Barlow Ultra-Bold</vt:lpstr>
      <vt:lpstr>Calibri</vt:lpstr>
      <vt:lpstr>Aileron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Dental Clinic Synchronization: Managing Dentist and Patient Activities Using POSIX Threads and Semaphores</dc:title>
  <dc:creator>Administrator</dc:creator>
  <cp:lastModifiedBy>akash ahmed</cp:lastModifiedBy>
  <cp:revision>4</cp:revision>
  <dcterms:created xsi:type="dcterms:W3CDTF">2006-08-16T00:00:00Z</dcterms:created>
  <dcterms:modified xsi:type="dcterms:W3CDTF">2023-09-14T14:25:03Z</dcterms:modified>
  <dc:identifier>DAFuaLLcUjE</dc:identifier>
</cp:coreProperties>
</file>

<file path=docProps/thumbnail.jpeg>
</file>